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4660"/>
  </p:normalViewPr>
  <p:slideViewPr>
    <p:cSldViewPr snapToGrid="0">
      <p:cViewPr varScale="1">
        <p:scale>
          <a:sx n="127" d="100"/>
          <a:sy n="127" d="100"/>
        </p:scale>
        <p:origin x="15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7B08B6C-AC12-4DD9-8D60-0F752A78063E}"/>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70CA3D95-4057-4B69-A530-249C40CCE6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BB931D27-D68D-4DE4-9686-9CF404C11B02}"/>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FDEABB37-934A-4CB2-9B49-04357A8DCC9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20834A9-F264-4308-AAA2-C394A4A0C125}"/>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3844504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82014-57C6-4757-B778-DF0A4E5A96DC}"/>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934551B0-2A57-4521-B909-5F33171F9B0C}"/>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4A408F8-0B55-426F-B682-65694FF2C4C0}"/>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C0969792-1E82-4E26-B2DC-8E02A9B0358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838CF8F-AEC5-48FC-9CDF-C4DE182AE105}"/>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2410438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0BAE89E-6AA1-44E9-A2B1-EAD75DA2C067}"/>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292D2F70-20F1-4760-98FA-B7B212C49669}"/>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91CCD5E-89EA-429A-92F8-7F552529F66E}"/>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FD25A9B5-C5DF-4902-A5CE-FBCE6259BAC2}"/>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2086AA7-9F52-4506-99F4-2B5E5170F589}"/>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2670972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FEEB1A-F294-4924-9962-1EEF02801C1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02FB9C03-43D9-4CC3-9D07-4E40BC37FF1F}"/>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A6EBD8E-FE1D-44A3-AB32-CD942B97FE43}"/>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E4E7A65E-A436-48FE-928F-97E463EEFFB4}"/>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31C207A-CABD-4026-85D0-C434E620E1D1}"/>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3406626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B9D5A8C-EF27-4AAD-A7FF-EF614B23C12B}"/>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8DAD077B-B1CD-4573-9444-E8F27DEFC7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01BA8621-3094-4E59-8DAA-7DFE08B98270}"/>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3EDA9F47-35F0-4D6B-9250-D1FEAFE090E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529AB2D-2035-4C71-9A62-7B14C0E9A129}"/>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1804045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7BCE97-724D-433F-9C67-8BB01BBD29D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BAA6F1D9-4301-4F04-96F2-EDC0A3B25B05}"/>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718E656B-285D-4A0E-A6ED-68924E42ECAD}"/>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D85AB6AB-1F4D-48D4-AADD-F63C12C745EA}"/>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6" name="Marcador de pie de página 5">
            <a:extLst>
              <a:ext uri="{FF2B5EF4-FFF2-40B4-BE49-F238E27FC236}">
                <a16:creationId xmlns:a16="http://schemas.microsoft.com/office/drawing/2014/main" id="{5CF3D6BF-A064-43ED-9C2C-C9FC52B8C90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DC62AE0E-2283-4D74-A77D-D785256A5FD5}"/>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1817412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BD98FB-8BDD-42C3-9A52-5A5183B349F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CD237F6-4402-4D89-BE1B-205EC8BBA8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08B30ADD-9888-4D95-ACB6-B2CDF65625C4}"/>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E286088F-ADDD-4F68-9EF2-B9E1F75C0A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26C33F1C-FCC0-4E93-8CA6-EB67BA2A3D6B}"/>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3A202809-976F-45F3-A6AB-DA978F3F4454}"/>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8" name="Marcador de pie de página 7">
            <a:extLst>
              <a:ext uri="{FF2B5EF4-FFF2-40B4-BE49-F238E27FC236}">
                <a16:creationId xmlns:a16="http://schemas.microsoft.com/office/drawing/2014/main" id="{B8D043A3-FE3E-4D5B-9C3C-BBE6CE6B9086}"/>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B35B3285-D39A-4E4E-89FB-C56AA790AA8F}"/>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4015298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670793D-2752-4992-B243-3DC26E89950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5841ABD1-C4AC-4865-A92F-666E1CD5BAEC}"/>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4" name="Marcador de pie de página 3">
            <a:extLst>
              <a:ext uri="{FF2B5EF4-FFF2-40B4-BE49-F238E27FC236}">
                <a16:creationId xmlns:a16="http://schemas.microsoft.com/office/drawing/2014/main" id="{A42DC3DE-AF0C-45C3-B4A3-C5C72CF65B48}"/>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B4B9F26E-2F6E-4DD4-A558-DC03CE429624}"/>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4197302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113DED7-D67A-4894-80F7-53387D32CD30}"/>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3" name="Marcador de pie de página 2">
            <a:extLst>
              <a:ext uri="{FF2B5EF4-FFF2-40B4-BE49-F238E27FC236}">
                <a16:creationId xmlns:a16="http://schemas.microsoft.com/office/drawing/2014/main" id="{612036C9-7AEE-4C9E-9F78-F241D47CB84E}"/>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3A1F6A48-F203-4D54-BF4A-ED6B5046D889}"/>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3861916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B89DDB-4177-491E-862F-C6E5CC65BBD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CF7A6286-D394-4D04-A450-BD8840D88C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A3C6E2F1-70C3-4BD9-A113-0E9AB67C2D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8569A9BD-0E14-48AE-A808-1F2EA5B62A6D}"/>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6" name="Marcador de pie de página 5">
            <a:extLst>
              <a:ext uri="{FF2B5EF4-FFF2-40B4-BE49-F238E27FC236}">
                <a16:creationId xmlns:a16="http://schemas.microsoft.com/office/drawing/2014/main" id="{D9322979-81D4-4CCC-A516-2DFB73B626AD}"/>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2162350D-1E51-488F-BE8A-00B11938E0B6}"/>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3648425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BACCDC-0393-4DDF-A74B-B8D05E55FDD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5A6E35E7-25C4-4E08-9991-84C76DD7D1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BB9C73D1-B60E-40DA-B83C-228FB3482F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E4596030-E041-46B2-B845-D2921C935474}"/>
              </a:ext>
            </a:extLst>
          </p:cNvPr>
          <p:cNvSpPr>
            <a:spLocks noGrp="1"/>
          </p:cNvSpPr>
          <p:nvPr>
            <p:ph type="dt" sz="half" idx="10"/>
          </p:nvPr>
        </p:nvSpPr>
        <p:spPr/>
        <p:txBody>
          <a:bodyPr/>
          <a:lstStyle/>
          <a:p>
            <a:fld id="{EC7A78B7-1E6D-4A7E-A34A-F89A8CC48A97}" type="datetimeFigureOut">
              <a:rPr lang="es-MX" smtClean="0"/>
              <a:t>17/04/2018</a:t>
            </a:fld>
            <a:endParaRPr lang="es-MX"/>
          </a:p>
        </p:txBody>
      </p:sp>
      <p:sp>
        <p:nvSpPr>
          <p:cNvPr id="6" name="Marcador de pie de página 5">
            <a:extLst>
              <a:ext uri="{FF2B5EF4-FFF2-40B4-BE49-F238E27FC236}">
                <a16:creationId xmlns:a16="http://schemas.microsoft.com/office/drawing/2014/main" id="{0D9BCA45-8859-4073-B9B3-B2C0554099D6}"/>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B766BFB1-65C5-4BBD-8C56-5AD2BFA23952}"/>
              </a:ext>
            </a:extLst>
          </p:cNvPr>
          <p:cNvSpPr>
            <a:spLocks noGrp="1"/>
          </p:cNvSpPr>
          <p:nvPr>
            <p:ph type="sldNum" sz="quarter" idx="12"/>
          </p:nvPr>
        </p:nvSpPr>
        <p:spPr/>
        <p:txBody>
          <a:bodyPr/>
          <a:lstStyle/>
          <a:p>
            <a:fld id="{F5A0BAB9-652C-4E47-B857-75B721F6E9A6}" type="slidenum">
              <a:rPr lang="es-MX" smtClean="0"/>
              <a:t>‹Nº›</a:t>
            </a:fld>
            <a:endParaRPr lang="es-MX"/>
          </a:p>
        </p:txBody>
      </p:sp>
    </p:spTree>
    <p:extLst>
      <p:ext uri="{BB962C8B-B14F-4D97-AF65-F5344CB8AC3E}">
        <p14:creationId xmlns:p14="http://schemas.microsoft.com/office/powerpoint/2010/main" val="3207106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EBD34DF-105C-4695-AF84-9D365F52525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DA08E0BC-4B69-4127-817A-2BB8E73160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79383D6-166C-473A-A37E-26880A11DB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7A78B7-1E6D-4A7E-A34A-F89A8CC48A97}" type="datetimeFigureOut">
              <a:rPr lang="es-MX" smtClean="0"/>
              <a:t>17/04/2018</a:t>
            </a:fld>
            <a:endParaRPr lang="es-MX"/>
          </a:p>
        </p:txBody>
      </p:sp>
      <p:sp>
        <p:nvSpPr>
          <p:cNvPr id="5" name="Marcador de pie de página 4">
            <a:extLst>
              <a:ext uri="{FF2B5EF4-FFF2-40B4-BE49-F238E27FC236}">
                <a16:creationId xmlns:a16="http://schemas.microsoft.com/office/drawing/2014/main" id="{DFCDBD64-B932-444C-9CFD-0B929A36F9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6F86DBB8-DFBF-4B9A-817F-6E432A3DD3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A0BAB9-652C-4E47-B857-75B721F6E9A6}" type="slidenum">
              <a:rPr lang="es-MX" smtClean="0"/>
              <a:t>‹Nº›</a:t>
            </a:fld>
            <a:endParaRPr lang="es-MX"/>
          </a:p>
        </p:txBody>
      </p:sp>
    </p:spTree>
    <p:extLst>
      <p:ext uri="{BB962C8B-B14F-4D97-AF65-F5344CB8AC3E}">
        <p14:creationId xmlns:p14="http://schemas.microsoft.com/office/powerpoint/2010/main" val="1476355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71B2258F-86CA-4D4D-8270-BC05FCDEBFB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4">
            <a:extLst>
              <a:ext uri="{FF2B5EF4-FFF2-40B4-BE49-F238E27FC236}">
                <a16:creationId xmlns:a16="http://schemas.microsoft.com/office/drawing/2014/main" id="{77A4CC99-E627-4748-B42E-BA555FE6701A}"/>
              </a:ext>
            </a:extLst>
          </p:cNvPr>
          <p:cNvPicPr>
            <a:picLocks noChangeAspect="1"/>
          </p:cNvPicPr>
          <p:nvPr/>
        </p:nvPicPr>
        <p:blipFill rotWithShape="1">
          <a:blip r:embed="rId2">
            <a:alphaModFix amt="50000"/>
            <a:extLst/>
          </a:blip>
          <a:srcRect b="10000"/>
          <a:stretch/>
        </p:blipFill>
        <p:spPr>
          <a:xfrm>
            <a:off x="20" y="1"/>
            <a:ext cx="12191980" cy="6857999"/>
          </a:xfrm>
          <a:prstGeom prst="rect">
            <a:avLst/>
          </a:prstGeom>
        </p:spPr>
      </p:pic>
      <p:sp>
        <p:nvSpPr>
          <p:cNvPr id="2" name="Título 1">
            <a:extLst>
              <a:ext uri="{FF2B5EF4-FFF2-40B4-BE49-F238E27FC236}">
                <a16:creationId xmlns:a16="http://schemas.microsoft.com/office/drawing/2014/main" id="{3B5FF882-D276-491A-B517-98EA59A3E215}"/>
              </a:ext>
            </a:extLst>
          </p:cNvPr>
          <p:cNvSpPr>
            <a:spLocks noGrp="1"/>
          </p:cNvSpPr>
          <p:nvPr>
            <p:ph type="ctrTitle"/>
          </p:nvPr>
        </p:nvSpPr>
        <p:spPr>
          <a:xfrm>
            <a:off x="1524000" y="1122362"/>
            <a:ext cx="9144000" cy="2900518"/>
          </a:xfrm>
        </p:spPr>
        <p:txBody>
          <a:bodyPr>
            <a:normAutofit/>
          </a:bodyPr>
          <a:lstStyle/>
          <a:p>
            <a:r>
              <a:rPr lang="es-MX" dirty="0">
                <a:solidFill>
                  <a:srgbClr val="FFFFFF"/>
                </a:solidFill>
              </a:rPr>
              <a:t>Foro de Innovación</a:t>
            </a:r>
          </a:p>
        </p:txBody>
      </p:sp>
      <p:sp>
        <p:nvSpPr>
          <p:cNvPr id="3" name="Subtítulo 2">
            <a:extLst>
              <a:ext uri="{FF2B5EF4-FFF2-40B4-BE49-F238E27FC236}">
                <a16:creationId xmlns:a16="http://schemas.microsoft.com/office/drawing/2014/main" id="{64A3EE48-8517-4565-874B-21E581347933}"/>
              </a:ext>
            </a:extLst>
          </p:cNvPr>
          <p:cNvSpPr>
            <a:spLocks noGrp="1"/>
          </p:cNvSpPr>
          <p:nvPr>
            <p:ph type="subTitle" idx="1"/>
          </p:nvPr>
        </p:nvSpPr>
        <p:spPr>
          <a:xfrm>
            <a:off x="1524000" y="4159404"/>
            <a:ext cx="9144000" cy="1576234"/>
          </a:xfrm>
        </p:spPr>
        <p:txBody>
          <a:bodyPr>
            <a:normAutofit fontScale="25000" lnSpcReduction="20000"/>
          </a:bodyPr>
          <a:lstStyle/>
          <a:p>
            <a:r>
              <a:rPr lang="es-MX" sz="6400" dirty="0">
                <a:solidFill>
                  <a:srgbClr val="FFFFFF"/>
                </a:solidFill>
              </a:rPr>
              <a:t>Natalia Guevara Muñoz A01338719</a:t>
            </a:r>
          </a:p>
          <a:p>
            <a:r>
              <a:rPr lang="es-MX" sz="6400" dirty="0">
                <a:solidFill>
                  <a:srgbClr val="FFFFFF"/>
                </a:solidFill>
              </a:rPr>
              <a:t>Nicolás Gazzolo Varela A01339945</a:t>
            </a:r>
          </a:p>
          <a:p>
            <a:r>
              <a:rPr lang="es-MX" sz="6400" dirty="0">
                <a:solidFill>
                  <a:srgbClr val="FFFFFF"/>
                </a:solidFill>
              </a:rPr>
              <a:t>Rafael Rojas Obregón A01339605</a:t>
            </a:r>
          </a:p>
          <a:p>
            <a:r>
              <a:rPr lang="es-MX" sz="6400" dirty="0">
                <a:solidFill>
                  <a:srgbClr val="FFFFFF"/>
                </a:solidFill>
              </a:rPr>
              <a:t>Fabricio Fuentes </a:t>
            </a:r>
            <a:r>
              <a:rPr lang="es-MX" sz="6400" dirty="0" err="1">
                <a:solidFill>
                  <a:srgbClr val="FFFFFF"/>
                </a:solidFill>
              </a:rPr>
              <a:t>Fuentes</a:t>
            </a:r>
            <a:r>
              <a:rPr lang="es-MX" sz="6400" dirty="0">
                <a:solidFill>
                  <a:srgbClr val="FFFFFF"/>
                </a:solidFill>
              </a:rPr>
              <a:t> A01338527</a:t>
            </a:r>
          </a:p>
          <a:p>
            <a:r>
              <a:rPr lang="es-MX" sz="6400" dirty="0">
                <a:solidFill>
                  <a:srgbClr val="FFFFFF"/>
                </a:solidFill>
              </a:rPr>
              <a:t>Emiliano Peredo Sánchez A01422326</a:t>
            </a:r>
          </a:p>
          <a:p>
            <a:endParaRPr lang="es-MX" sz="600" dirty="0">
              <a:solidFill>
                <a:srgbClr val="FFFFFF"/>
              </a:solidFill>
            </a:endParaRPr>
          </a:p>
        </p:txBody>
      </p:sp>
    </p:spTree>
    <p:extLst>
      <p:ext uri="{BB962C8B-B14F-4D97-AF65-F5344CB8AC3E}">
        <p14:creationId xmlns:p14="http://schemas.microsoft.com/office/powerpoint/2010/main" val="102198744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B102EB2F-1663-42CD-BF37-BF82E95BC17D}"/>
              </a:ext>
            </a:extLst>
          </p:cNvPr>
          <p:cNvPicPr>
            <a:picLocks noChangeAspect="1"/>
          </p:cNvPicPr>
          <p:nvPr/>
        </p:nvPicPr>
        <p:blipFill rotWithShape="1">
          <a:blip r:embed="rId2">
            <a:extLst/>
          </a:blip>
          <a:srcRect/>
          <a:stretch/>
        </p:blipFill>
        <p:spPr>
          <a:xfrm>
            <a:off x="20" y="-1"/>
            <a:ext cx="12191980" cy="6857999"/>
          </a:xfrm>
          <a:prstGeom prst="rect">
            <a:avLst/>
          </a:prstGeom>
        </p:spPr>
      </p:pic>
      <p:sp>
        <p:nvSpPr>
          <p:cNvPr id="2" name="Título 1">
            <a:extLst>
              <a:ext uri="{FF2B5EF4-FFF2-40B4-BE49-F238E27FC236}">
                <a16:creationId xmlns:a16="http://schemas.microsoft.com/office/drawing/2014/main" id="{3821683F-1E84-41CC-B4E4-108D4A83F0EF}"/>
              </a:ext>
            </a:extLst>
          </p:cNvPr>
          <p:cNvSpPr>
            <a:spLocks noGrp="1"/>
          </p:cNvSpPr>
          <p:nvPr>
            <p:ph type="ctrTitle"/>
          </p:nvPr>
        </p:nvSpPr>
        <p:spPr>
          <a:xfrm>
            <a:off x="640080" y="640080"/>
            <a:ext cx="2752354" cy="2709275"/>
          </a:xfrm>
          <a:prstGeom prst="ellipse">
            <a:avLst/>
          </a:prstGeom>
          <a:solidFill>
            <a:srgbClr val="FFFFFF"/>
          </a:solidFill>
          <a:ln w="174625" cmpd="thinThick">
            <a:solidFill>
              <a:srgbClr val="FFFFFF"/>
            </a:solidFill>
          </a:ln>
        </p:spPr>
        <p:txBody>
          <a:bodyPr vert="horz" lIns="91440" tIns="45720" rIns="91440" bIns="45720" rtlCol="0" anchor="ctr">
            <a:normAutofit/>
          </a:bodyPr>
          <a:lstStyle/>
          <a:p>
            <a:r>
              <a:rPr lang="en-US" sz="2800">
                <a:solidFill>
                  <a:srgbClr val="262626"/>
                </a:solidFill>
              </a:rPr>
              <a:t>Vips</a:t>
            </a:r>
          </a:p>
        </p:txBody>
      </p:sp>
    </p:spTree>
    <p:extLst>
      <p:ext uri="{BB962C8B-B14F-4D97-AF65-F5344CB8AC3E}">
        <p14:creationId xmlns:p14="http://schemas.microsoft.com/office/powerpoint/2010/main" val="4053201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EE853F2-8E87-42C4-A8C7-9EDF915CDB58}"/>
              </a:ext>
            </a:extLst>
          </p:cNvPr>
          <p:cNvPicPr>
            <a:picLocks noChangeAspect="1"/>
          </p:cNvPicPr>
          <p:nvPr/>
        </p:nvPicPr>
        <p:blipFill rotWithShape="1">
          <a:blip r:embed="rId2"/>
          <a:srcRect t="4034" b="12940"/>
          <a:stretch/>
        </p:blipFill>
        <p:spPr>
          <a:xfrm>
            <a:off x="-1" y="10"/>
            <a:ext cx="12192000" cy="6857990"/>
          </a:xfrm>
          <a:prstGeom prst="rect">
            <a:avLst/>
          </a:prstGeom>
        </p:spPr>
      </p:pic>
      <p:sp>
        <p:nvSpPr>
          <p:cNvPr id="19" name="Freeform 5">
            <a:extLst>
              <a:ext uri="{FF2B5EF4-FFF2-40B4-BE49-F238E27FC236}">
                <a16:creationId xmlns:a16="http://schemas.microsoft.com/office/drawing/2014/main" id="{3CD9DF72-87A3-404E-A828-84CBF11A83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a:ex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cxnSp>
        <p:nvCxnSpPr>
          <p:cNvPr id="18" name="Straight Connector 17">
            <a:extLst>
              <a:ext uri="{FF2B5EF4-FFF2-40B4-BE49-F238E27FC236}">
                <a16:creationId xmlns:a16="http://schemas.microsoft.com/office/drawing/2014/main" id="{20E3A342-4D61-4E3F-AF90-1AB42AEB96CC}"/>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2" name="Título 1">
            <a:extLst>
              <a:ext uri="{FF2B5EF4-FFF2-40B4-BE49-F238E27FC236}">
                <a16:creationId xmlns:a16="http://schemas.microsoft.com/office/drawing/2014/main" id="{38FCF5DF-D734-4B9E-B7EB-5780C74EFCBF}"/>
              </a:ext>
            </a:extLst>
          </p:cNvPr>
          <p:cNvSpPr>
            <a:spLocks noGrp="1"/>
          </p:cNvSpPr>
          <p:nvPr>
            <p:ph type="title"/>
          </p:nvPr>
        </p:nvSpPr>
        <p:spPr>
          <a:xfrm>
            <a:off x="709448" y="1913950"/>
            <a:ext cx="4204137" cy="1342754"/>
          </a:xfrm>
        </p:spPr>
        <p:txBody>
          <a:bodyPr>
            <a:normAutofit/>
          </a:bodyPr>
          <a:lstStyle/>
          <a:p>
            <a:pPr algn="ctr"/>
            <a:r>
              <a:rPr lang="es-MX" sz="3600"/>
              <a:t>Antecedentes</a:t>
            </a:r>
          </a:p>
        </p:txBody>
      </p:sp>
      <p:sp>
        <p:nvSpPr>
          <p:cNvPr id="3" name="Marcador de contenido 2">
            <a:extLst>
              <a:ext uri="{FF2B5EF4-FFF2-40B4-BE49-F238E27FC236}">
                <a16:creationId xmlns:a16="http://schemas.microsoft.com/office/drawing/2014/main" id="{9FD83FCC-4CD7-40CD-9307-007F5107E12C}"/>
              </a:ext>
            </a:extLst>
          </p:cNvPr>
          <p:cNvSpPr>
            <a:spLocks noGrp="1"/>
          </p:cNvSpPr>
          <p:nvPr>
            <p:ph idx="1"/>
          </p:nvPr>
        </p:nvSpPr>
        <p:spPr>
          <a:xfrm>
            <a:off x="525516" y="3417573"/>
            <a:ext cx="4593021" cy="2619839"/>
          </a:xfrm>
        </p:spPr>
        <p:txBody>
          <a:bodyPr anchor="ctr">
            <a:normAutofit/>
          </a:bodyPr>
          <a:lstStyle/>
          <a:p>
            <a:r>
              <a:rPr lang="es-MX" sz="1800"/>
              <a:t>Vips fue creado por los dueños de Aurrera en 1964 y fue pensado como un espacio para que los clientes comieran antes o después de hacer sus compras. La primera unidad se abrió en Lomas de Sotelo, Ciudad de México.</a:t>
            </a:r>
            <a:br>
              <a:rPr lang="es-MX" sz="1800"/>
            </a:br>
            <a:endParaRPr lang="es-MX" sz="1800"/>
          </a:p>
          <a:p>
            <a:endParaRPr lang="es-MX" sz="1800"/>
          </a:p>
        </p:txBody>
      </p:sp>
    </p:spTree>
    <p:extLst>
      <p:ext uri="{BB962C8B-B14F-4D97-AF65-F5344CB8AC3E}">
        <p14:creationId xmlns:p14="http://schemas.microsoft.com/office/powerpoint/2010/main" val="3441058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n 3">
            <a:extLst>
              <a:ext uri="{FF2B5EF4-FFF2-40B4-BE49-F238E27FC236}">
                <a16:creationId xmlns:a16="http://schemas.microsoft.com/office/drawing/2014/main" id="{EAE07D55-260B-4083-AAC8-ED4A61046638}"/>
              </a:ext>
            </a:extLst>
          </p:cNvPr>
          <p:cNvPicPr>
            <a:picLocks noGrp="1" noChangeAspect="1"/>
          </p:cNvPicPr>
          <p:nvPr>
            <p:ph idx="1"/>
          </p:nvPr>
        </p:nvPicPr>
        <p:blipFill rotWithShape="1">
          <a:blip r:embed="rId2"/>
          <a:srcRect b="15414"/>
          <a:stretch/>
        </p:blipFill>
        <p:spPr>
          <a:xfrm>
            <a:off x="20" y="10"/>
            <a:ext cx="12191980" cy="6857990"/>
          </a:xfrm>
          <a:prstGeom prst="rect">
            <a:avLst/>
          </a:prstGeom>
        </p:spPr>
      </p:pic>
      <p:sp>
        <p:nvSpPr>
          <p:cNvPr id="2" name="Título 1">
            <a:extLst>
              <a:ext uri="{FF2B5EF4-FFF2-40B4-BE49-F238E27FC236}">
                <a16:creationId xmlns:a16="http://schemas.microsoft.com/office/drawing/2014/main" id="{54B2FC8D-3E37-4ECD-8FBD-70E54BA2E2CF}"/>
              </a:ext>
            </a:extLst>
          </p:cNvPr>
          <p:cNvSpPr>
            <a:spLocks noGrp="1"/>
          </p:cNvSpPr>
          <p:nvPr>
            <p:ph type="title"/>
          </p:nvPr>
        </p:nvSpPr>
        <p:spPr>
          <a:xfrm>
            <a:off x="640080" y="640080"/>
            <a:ext cx="2752354" cy="2709275"/>
          </a:xfrm>
          <a:prstGeom prst="ellipse">
            <a:avLst/>
          </a:prstGeom>
          <a:solidFill>
            <a:srgbClr val="231815"/>
          </a:solidFill>
          <a:ln w="174625" cmpd="thinThick">
            <a:solidFill>
              <a:srgbClr val="231815"/>
            </a:solidFill>
          </a:ln>
        </p:spPr>
        <p:txBody>
          <a:bodyPr vert="horz" lIns="91440" tIns="45720" rIns="91440" bIns="45720" rtlCol="0" anchor="ctr">
            <a:normAutofit/>
          </a:bodyPr>
          <a:lstStyle/>
          <a:p>
            <a:pPr algn="ctr"/>
            <a:r>
              <a:rPr lang="en-US" sz="2800">
                <a:solidFill>
                  <a:srgbClr val="FFFFFF"/>
                </a:solidFill>
              </a:rPr>
              <a:t>Preguntas</a:t>
            </a:r>
          </a:p>
        </p:txBody>
      </p:sp>
    </p:spTree>
    <p:extLst>
      <p:ext uri="{BB962C8B-B14F-4D97-AF65-F5344CB8AC3E}">
        <p14:creationId xmlns:p14="http://schemas.microsoft.com/office/powerpoint/2010/main" val="16524798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Top Corners Rounded 8">
            <a:extLst>
              <a:ext uri="{FF2B5EF4-FFF2-40B4-BE49-F238E27FC236}">
                <a16:creationId xmlns:a16="http://schemas.microsoft.com/office/drawing/2014/main" id="{3BAF1561-20C4-41FD-A35F-BF2B9E727F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Top Corners Rounded 10">
            <a:extLst>
              <a:ext uri="{FF2B5EF4-FFF2-40B4-BE49-F238E27FC236}">
                <a16:creationId xmlns:a16="http://schemas.microsoft.com/office/drawing/2014/main" id="{839DC788-B140-4F3E-A91E-CB3E70ED940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Straight Connector 12">
            <a:extLst>
              <a:ext uri="{FF2B5EF4-FFF2-40B4-BE49-F238E27FC236}">
                <a16:creationId xmlns:a16="http://schemas.microsoft.com/office/drawing/2014/main" id="{FC18D930-0EEE-448F-ABF1-2AA3C83DA552}"/>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4" name="Imagen 3">
            <a:extLst>
              <a:ext uri="{FF2B5EF4-FFF2-40B4-BE49-F238E27FC236}">
                <a16:creationId xmlns:a16="http://schemas.microsoft.com/office/drawing/2014/main" id="{546229EF-4608-4147-9A9C-4F5FD48EAF88}"/>
              </a:ext>
            </a:extLst>
          </p:cNvPr>
          <p:cNvPicPr>
            <a:picLocks noChangeAspect="1"/>
          </p:cNvPicPr>
          <p:nvPr/>
        </p:nvPicPr>
        <p:blipFill>
          <a:blip r:embed="rId2"/>
          <a:stretch>
            <a:fillRect/>
          </a:stretch>
        </p:blipFill>
        <p:spPr>
          <a:xfrm>
            <a:off x="5203767" y="1167045"/>
            <a:ext cx="6542117" cy="4366862"/>
          </a:xfrm>
          <a:prstGeom prst="rect">
            <a:avLst/>
          </a:prstGeom>
        </p:spPr>
      </p:pic>
      <p:sp>
        <p:nvSpPr>
          <p:cNvPr id="2" name="Título 1">
            <a:extLst>
              <a:ext uri="{FF2B5EF4-FFF2-40B4-BE49-F238E27FC236}">
                <a16:creationId xmlns:a16="http://schemas.microsoft.com/office/drawing/2014/main" id="{3D471333-965D-4094-B27C-3ED400AA2702}"/>
              </a:ext>
            </a:extLst>
          </p:cNvPr>
          <p:cNvSpPr>
            <a:spLocks noGrp="1"/>
          </p:cNvSpPr>
          <p:nvPr>
            <p:ph type="title"/>
          </p:nvPr>
        </p:nvSpPr>
        <p:spPr>
          <a:xfrm>
            <a:off x="321733" y="981091"/>
            <a:ext cx="4092951" cy="1624457"/>
          </a:xfrm>
        </p:spPr>
        <p:txBody>
          <a:bodyPr>
            <a:normAutofit/>
          </a:bodyPr>
          <a:lstStyle/>
          <a:p>
            <a:r>
              <a:rPr lang="es-MX" sz="2500">
                <a:solidFill>
                  <a:schemeClr val="bg1"/>
                </a:solidFill>
              </a:rPr>
              <a:t>¿Qué innovaciones en el servicio de los trabajadores propone?</a:t>
            </a:r>
            <a:br>
              <a:rPr lang="es-MX" sz="2500">
                <a:solidFill>
                  <a:schemeClr val="bg1"/>
                </a:solidFill>
              </a:rPr>
            </a:br>
            <a:endParaRPr lang="es-MX" sz="2500">
              <a:solidFill>
                <a:schemeClr val="bg1"/>
              </a:solidFill>
            </a:endParaRPr>
          </a:p>
        </p:txBody>
      </p:sp>
      <p:sp>
        <p:nvSpPr>
          <p:cNvPr id="3" name="Marcador de contenido 2">
            <a:extLst>
              <a:ext uri="{FF2B5EF4-FFF2-40B4-BE49-F238E27FC236}">
                <a16:creationId xmlns:a16="http://schemas.microsoft.com/office/drawing/2014/main" id="{AD4CBBB4-C677-4B30-AAEC-D16671F3F403}"/>
              </a:ext>
            </a:extLst>
          </p:cNvPr>
          <p:cNvSpPr>
            <a:spLocks noGrp="1"/>
          </p:cNvSpPr>
          <p:nvPr>
            <p:ph idx="1"/>
          </p:nvPr>
        </p:nvSpPr>
        <p:spPr>
          <a:xfrm>
            <a:off x="321733" y="2834809"/>
            <a:ext cx="4092951" cy="3042099"/>
          </a:xfrm>
        </p:spPr>
        <p:txBody>
          <a:bodyPr anchor="t">
            <a:normAutofit/>
          </a:bodyPr>
          <a:lstStyle/>
          <a:p>
            <a:endParaRPr lang="es-MX" sz="1700" dirty="0">
              <a:solidFill>
                <a:schemeClr val="bg1"/>
              </a:solidFill>
            </a:endParaRPr>
          </a:p>
          <a:p>
            <a:pPr marL="0" indent="0">
              <a:buNone/>
            </a:pPr>
            <a:endParaRPr lang="es-MX" sz="1700" dirty="0">
              <a:solidFill>
                <a:schemeClr val="bg1"/>
              </a:solidFill>
            </a:endParaRPr>
          </a:p>
          <a:p>
            <a:r>
              <a:rPr lang="es-MX" sz="1800" dirty="0">
                <a:solidFill>
                  <a:schemeClr val="bg1"/>
                </a:solidFill>
              </a:rPr>
              <a:t>Simplemente que sean amables, serviciales y educados. Sería bueno además, que se dé un trato más personal con los clientes, de manera que los haga sentir especiales y se genere confianza en las personas para que se sientan felices de regresar.</a:t>
            </a:r>
            <a:br>
              <a:rPr lang="es-MX" sz="1800" dirty="0">
                <a:solidFill>
                  <a:schemeClr val="bg1"/>
                </a:solidFill>
              </a:rPr>
            </a:br>
            <a:endParaRPr lang="es-MX" sz="1800" dirty="0">
              <a:solidFill>
                <a:schemeClr val="bg1"/>
              </a:solidFill>
            </a:endParaRPr>
          </a:p>
        </p:txBody>
      </p:sp>
    </p:spTree>
    <p:extLst>
      <p:ext uri="{BB962C8B-B14F-4D97-AF65-F5344CB8AC3E}">
        <p14:creationId xmlns:p14="http://schemas.microsoft.com/office/powerpoint/2010/main" val="881624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4EAF5B46-4521-433B-B200-9C4A9847F87B}"/>
              </a:ext>
            </a:extLst>
          </p:cNvPr>
          <p:cNvPicPr>
            <a:picLocks noChangeAspect="1"/>
          </p:cNvPicPr>
          <p:nvPr/>
        </p:nvPicPr>
        <p:blipFill rotWithShape="1">
          <a:blip r:embed="rId2">
            <a:extLst>
              <a:ext uri="{28A0092B-C50C-407E-A947-70E740481C1C}">
                <a14:useLocalDpi xmlns:a14="http://schemas.microsoft.com/office/drawing/2010/main" val="0"/>
              </a:ext>
            </a:extLst>
          </a:blip>
          <a:srcRect t="1164" r="9169" b="7921"/>
          <a:stretch/>
        </p:blipFill>
        <p:spPr>
          <a:xfrm>
            <a:off x="20" y="10"/>
            <a:ext cx="12191980" cy="6857990"/>
          </a:xfrm>
          <a:prstGeom prst="rect">
            <a:avLst/>
          </a:prstGeom>
        </p:spPr>
      </p:pic>
      <p:sp>
        <p:nvSpPr>
          <p:cNvPr id="32" name="Rectangle 25">
            <a:extLst>
              <a:ext uri="{FF2B5EF4-FFF2-40B4-BE49-F238E27FC236}">
                <a16:creationId xmlns:a16="http://schemas.microsoft.com/office/drawing/2014/main" id="{2B1D4F77-A17C-43D7-B7FA-545148E4E93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686ED31-46FD-4D2B-8187-49A12FFDCACD}"/>
              </a:ext>
            </a:extLst>
          </p:cNvPr>
          <p:cNvSpPr>
            <a:spLocks noGrp="1"/>
          </p:cNvSpPr>
          <p:nvPr>
            <p:ph type="title"/>
          </p:nvPr>
        </p:nvSpPr>
        <p:spPr>
          <a:xfrm>
            <a:off x="594805" y="640263"/>
            <a:ext cx="3759240" cy="1344975"/>
          </a:xfrm>
        </p:spPr>
        <p:txBody>
          <a:bodyPr>
            <a:normAutofit/>
          </a:bodyPr>
          <a:lstStyle/>
          <a:p>
            <a:r>
              <a:rPr lang="es-MX" sz="2200"/>
              <a:t>¿Qué mejoras en la tecnología podrían mejorar la cadena de valor?</a:t>
            </a:r>
            <a:br>
              <a:rPr lang="es-MX" sz="2200"/>
            </a:br>
            <a:endParaRPr lang="es-MX" sz="2200"/>
          </a:p>
        </p:txBody>
      </p:sp>
      <p:sp>
        <p:nvSpPr>
          <p:cNvPr id="3" name="Marcador de contenido 2">
            <a:extLst>
              <a:ext uri="{FF2B5EF4-FFF2-40B4-BE49-F238E27FC236}">
                <a16:creationId xmlns:a16="http://schemas.microsoft.com/office/drawing/2014/main" id="{1F29B088-9EEF-4442-9C6F-27F04C96BACD}"/>
              </a:ext>
            </a:extLst>
          </p:cNvPr>
          <p:cNvSpPr>
            <a:spLocks noGrp="1"/>
          </p:cNvSpPr>
          <p:nvPr>
            <p:ph idx="1"/>
          </p:nvPr>
        </p:nvSpPr>
        <p:spPr>
          <a:xfrm>
            <a:off x="594110" y="2121763"/>
            <a:ext cx="3764826" cy="3773010"/>
          </a:xfrm>
        </p:spPr>
        <p:txBody>
          <a:bodyPr>
            <a:normAutofit/>
          </a:bodyPr>
          <a:lstStyle/>
          <a:p>
            <a:endParaRPr lang="es-MX" sz="1800" dirty="0"/>
          </a:p>
          <a:p>
            <a:pPr marL="0" indent="0">
              <a:buNone/>
            </a:pPr>
            <a:endParaRPr lang="es-MX" sz="1800" dirty="0"/>
          </a:p>
          <a:p>
            <a:r>
              <a:rPr lang="es-MX" sz="1800" dirty="0"/>
              <a:t>Instalar enchufes para cargar dispositivos electrónicos.</a:t>
            </a:r>
          </a:p>
          <a:p>
            <a:r>
              <a:rPr lang="es-MX" sz="1800" dirty="0"/>
              <a:t>Brindar buen servicio de internet gratuito.</a:t>
            </a:r>
          </a:p>
        </p:txBody>
      </p:sp>
    </p:spTree>
    <p:extLst>
      <p:ext uri="{BB962C8B-B14F-4D97-AF65-F5344CB8AC3E}">
        <p14:creationId xmlns:p14="http://schemas.microsoft.com/office/powerpoint/2010/main" val="3155604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5EB52A5-6848-43D9-ACCB-C38AE6420818}"/>
              </a:ext>
            </a:extLst>
          </p:cNvPr>
          <p:cNvPicPr>
            <a:picLocks noChangeAspect="1"/>
          </p:cNvPicPr>
          <p:nvPr/>
        </p:nvPicPr>
        <p:blipFill rotWithShape="1">
          <a:blip r:embed="rId2"/>
          <a:srcRect t="9091" r="9091"/>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2B1D4F77-A17C-43D7-B7FA-545148E4E93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4332307"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32738FDE-AEE8-4B56-88FE-AFFA6ACB6780}"/>
              </a:ext>
            </a:extLst>
          </p:cNvPr>
          <p:cNvSpPr>
            <a:spLocks noGrp="1"/>
          </p:cNvSpPr>
          <p:nvPr>
            <p:ph type="title"/>
          </p:nvPr>
        </p:nvSpPr>
        <p:spPr>
          <a:xfrm>
            <a:off x="594805" y="640263"/>
            <a:ext cx="3759240" cy="1344975"/>
          </a:xfrm>
        </p:spPr>
        <p:txBody>
          <a:bodyPr>
            <a:normAutofit/>
          </a:bodyPr>
          <a:lstStyle/>
          <a:p>
            <a:r>
              <a:rPr lang="es-MX" sz="1600"/>
              <a:t>¿Cuáles son las razones que usted considera por la que los jóvenes (de 18 a 28 años) no asistirán a este restaurante?</a:t>
            </a:r>
            <a:br>
              <a:rPr lang="es-MX" sz="1600"/>
            </a:br>
            <a:endParaRPr lang="es-MX" sz="1600"/>
          </a:p>
        </p:txBody>
      </p:sp>
      <p:sp>
        <p:nvSpPr>
          <p:cNvPr id="3" name="Marcador de contenido 2">
            <a:extLst>
              <a:ext uri="{FF2B5EF4-FFF2-40B4-BE49-F238E27FC236}">
                <a16:creationId xmlns:a16="http://schemas.microsoft.com/office/drawing/2014/main" id="{25D6C753-AB79-4790-BDED-E61EDAE9C0A6}"/>
              </a:ext>
            </a:extLst>
          </p:cNvPr>
          <p:cNvSpPr>
            <a:spLocks noGrp="1"/>
          </p:cNvSpPr>
          <p:nvPr>
            <p:ph idx="1"/>
          </p:nvPr>
        </p:nvSpPr>
        <p:spPr>
          <a:xfrm>
            <a:off x="594110" y="2121763"/>
            <a:ext cx="3764826" cy="3773010"/>
          </a:xfrm>
        </p:spPr>
        <p:txBody>
          <a:bodyPr>
            <a:normAutofit/>
          </a:bodyPr>
          <a:lstStyle/>
          <a:p>
            <a:r>
              <a:rPr lang="es-MX" sz="1700"/>
              <a:t>Mala distribución de publicidad. </a:t>
            </a:r>
          </a:p>
          <a:p>
            <a:r>
              <a:rPr lang="es-MX" sz="1700"/>
              <a:t>Mala imagen en la mente de los jóvenes: restaurante corriente, comida de emergencia/rápida.</a:t>
            </a:r>
          </a:p>
          <a:p>
            <a:r>
              <a:rPr lang="es-MX" sz="1700"/>
              <a:t>Los productos nuevos que están intentando implementar, no funcionan ya que existen restaurantes especializados en ese tipo de comida que se han formado buena reputación a través de los años y que difícilmente serán sustituidos.</a:t>
            </a:r>
            <a:br>
              <a:rPr lang="es-MX" sz="1700"/>
            </a:br>
            <a:br>
              <a:rPr lang="es-MX" sz="1700"/>
            </a:br>
            <a:endParaRPr lang="es-MX" sz="1700"/>
          </a:p>
        </p:txBody>
      </p:sp>
    </p:spTree>
    <p:extLst>
      <p:ext uri="{BB962C8B-B14F-4D97-AF65-F5344CB8AC3E}">
        <p14:creationId xmlns:p14="http://schemas.microsoft.com/office/powerpoint/2010/main" val="345385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3" name="Oval 12">
            <a:extLst>
              <a:ext uri="{FF2B5EF4-FFF2-40B4-BE49-F238E27FC236}">
                <a16:creationId xmlns:a16="http://schemas.microsoft.com/office/drawing/2014/main" id="{C99A8FB7-A79B-4BC9-9D56-B79587F6AA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04761" y="2650637"/>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B23893E2-3349-46D7-A7AA-B9E447957FB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96859" y="0"/>
            <a:ext cx="4198060" cy="3650200"/>
          </a:xfrm>
          <a:custGeom>
            <a:avLst/>
            <a:gdLst>
              <a:gd name="connsiteX0" fmla="*/ 262846 w 4198060"/>
              <a:gd name="connsiteY0" fmla="*/ 0 h 3650200"/>
              <a:gd name="connsiteX1" fmla="*/ 4198060 w 4198060"/>
              <a:gd name="connsiteY1" fmla="*/ 0 h 3650200"/>
              <a:gd name="connsiteX2" fmla="*/ 4198060 w 4198060"/>
              <a:gd name="connsiteY2" fmla="*/ 3021648 h 3650200"/>
              <a:gd name="connsiteX3" fmla="*/ 4142653 w 4198060"/>
              <a:gd name="connsiteY3" fmla="*/ 3072005 h 3650200"/>
              <a:gd name="connsiteX4" fmla="*/ 2532040 w 4198060"/>
              <a:gd name="connsiteY4" fmla="*/ 3650200 h 3650200"/>
              <a:gd name="connsiteX5" fmla="*/ 0 w 4198060"/>
              <a:gd name="connsiteY5" fmla="*/ 1118160 h 3650200"/>
              <a:gd name="connsiteX6" fmla="*/ 198981 w 4198060"/>
              <a:gd name="connsiteY6" fmla="*/ 132576 h 36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8060" h="3650200">
                <a:moveTo>
                  <a:pt x="262846" y="0"/>
                </a:moveTo>
                <a:lnTo>
                  <a:pt x="4198060" y="0"/>
                </a:lnTo>
                <a:lnTo>
                  <a:pt x="4198060" y="3021648"/>
                </a:lnTo>
                <a:lnTo>
                  <a:pt x="4142653" y="3072005"/>
                </a:lnTo>
                <a:cubicBezTo>
                  <a:pt x="3704967" y="3433216"/>
                  <a:pt x="3143843" y="3650200"/>
                  <a:pt x="2532040" y="3650200"/>
                </a:cubicBezTo>
                <a:cubicBezTo>
                  <a:pt x="1133633" y="3650200"/>
                  <a:pt x="0" y="2516567"/>
                  <a:pt x="0" y="1118160"/>
                </a:cubicBezTo>
                <a:cubicBezTo>
                  <a:pt x="0" y="768558"/>
                  <a:pt x="70852" y="435505"/>
                  <a:pt x="198981" y="132576"/>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2B7592FE-10D1-4664-B623-353F47C8DF7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8132" y="4032250"/>
            <a:ext cx="3303868" cy="2825750"/>
          </a:xfrm>
          <a:custGeom>
            <a:avLst/>
            <a:gdLst>
              <a:gd name="connsiteX0" fmla="*/ 1888600 w 3303868"/>
              <a:gd name="connsiteY0" fmla="*/ 0 h 2825750"/>
              <a:gd name="connsiteX1" fmla="*/ 3224042 w 3303868"/>
              <a:gd name="connsiteY1" fmla="*/ 553158 h 2825750"/>
              <a:gd name="connsiteX2" fmla="*/ 3303868 w 3303868"/>
              <a:gd name="connsiteY2" fmla="*/ 640989 h 2825750"/>
              <a:gd name="connsiteX3" fmla="*/ 3303868 w 3303868"/>
              <a:gd name="connsiteY3" fmla="*/ 2825750 h 2825750"/>
              <a:gd name="connsiteX4" fmla="*/ 250380 w 3303868"/>
              <a:gd name="connsiteY4" fmla="*/ 2825750 h 2825750"/>
              <a:gd name="connsiteX5" fmla="*/ 227944 w 3303868"/>
              <a:gd name="connsiteY5" fmla="*/ 2788819 h 2825750"/>
              <a:gd name="connsiteX6" fmla="*/ 0 w 3303868"/>
              <a:gd name="connsiteY6" fmla="*/ 1888600 h 2825750"/>
              <a:gd name="connsiteX7" fmla="*/ 1888600 w 3303868"/>
              <a:gd name="connsiteY7" fmla="*/ 0 h 282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3868" h="2825750">
                <a:moveTo>
                  <a:pt x="1888600" y="0"/>
                </a:moveTo>
                <a:cubicBezTo>
                  <a:pt x="2410123" y="0"/>
                  <a:pt x="2882273" y="211389"/>
                  <a:pt x="3224042" y="553158"/>
                </a:cubicBezTo>
                <a:lnTo>
                  <a:pt x="3303868" y="640989"/>
                </a:lnTo>
                <a:lnTo>
                  <a:pt x="3303868" y="2825750"/>
                </a:lnTo>
                <a:lnTo>
                  <a:pt x="250380" y="2825750"/>
                </a:lnTo>
                <a:lnTo>
                  <a:pt x="227944" y="2788819"/>
                </a:lnTo>
                <a:cubicBezTo>
                  <a:pt x="82574" y="2521217"/>
                  <a:pt x="0" y="2214552"/>
                  <a:pt x="0" y="1888600"/>
                </a:cubicBezTo>
                <a:cubicBezTo>
                  <a:pt x="0" y="845555"/>
                  <a:pt x="845555" y="0"/>
                  <a:pt x="188860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Imagen 6">
            <a:extLst>
              <a:ext uri="{FF2B5EF4-FFF2-40B4-BE49-F238E27FC236}">
                <a16:creationId xmlns:a16="http://schemas.microsoft.com/office/drawing/2014/main" id="{A3D8C7F9-D12B-4DFD-B043-89121DFCDC48}"/>
              </a:ext>
            </a:extLst>
          </p:cNvPr>
          <p:cNvPicPr>
            <a:picLocks noChangeAspect="1"/>
          </p:cNvPicPr>
          <p:nvPr/>
        </p:nvPicPr>
        <p:blipFill rotWithShape="1">
          <a:blip r:embed="rId2"/>
          <a:srcRect l="30399" r="9851" b="-1"/>
          <a:stretch/>
        </p:blipFill>
        <p:spPr>
          <a:xfrm>
            <a:off x="5969353" y="2815228"/>
            <a:ext cx="2788920" cy="2788920"/>
          </a:xfrm>
          <a:custGeom>
            <a:avLst/>
            <a:gdLst>
              <a:gd name="connsiteX0" fmla="*/ 1440180 w 2880360"/>
              <a:gd name="connsiteY0" fmla="*/ 0 h 2880360"/>
              <a:gd name="connsiteX1" fmla="*/ 2880360 w 2880360"/>
              <a:gd name="connsiteY1" fmla="*/ 1440180 h 2880360"/>
              <a:gd name="connsiteX2" fmla="*/ 1440180 w 2880360"/>
              <a:gd name="connsiteY2" fmla="*/ 2880360 h 2880360"/>
              <a:gd name="connsiteX3" fmla="*/ 0 w 2880360"/>
              <a:gd name="connsiteY3" fmla="*/ 1440180 h 2880360"/>
              <a:gd name="connsiteX4" fmla="*/ 1440180 w 2880360"/>
              <a:gd name="connsiteY4" fmla="*/ 0 h 2880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pic>
        <p:nvPicPr>
          <p:cNvPr id="8" name="Imagen 7">
            <a:extLst>
              <a:ext uri="{FF2B5EF4-FFF2-40B4-BE49-F238E27FC236}">
                <a16:creationId xmlns:a16="http://schemas.microsoft.com/office/drawing/2014/main" id="{B49EDA14-06A3-49AA-8BF4-3677AC403000}"/>
              </a:ext>
            </a:extLst>
          </p:cNvPr>
          <p:cNvPicPr>
            <a:picLocks noChangeAspect="1"/>
          </p:cNvPicPr>
          <p:nvPr/>
        </p:nvPicPr>
        <p:blipFill rotWithShape="1">
          <a:blip r:embed="rId3"/>
          <a:srcRect l="13258" r="17314" b="1"/>
          <a:stretch/>
        </p:blipFill>
        <p:spPr>
          <a:xfrm>
            <a:off x="8160603" y="2"/>
            <a:ext cx="4034316" cy="3486455"/>
          </a:xfrm>
          <a:custGeom>
            <a:avLst/>
            <a:gdLst>
              <a:gd name="connsiteX0" fmla="*/ 280681 w 4034316"/>
              <a:gd name="connsiteY0" fmla="*/ 0 h 3486455"/>
              <a:gd name="connsiteX1" fmla="*/ 4034316 w 4034316"/>
              <a:gd name="connsiteY1" fmla="*/ 0 h 3486455"/>
              <a:gd name="connsiteX2" fmla="*/ 4034316 w 4034316"/>
              <a:gd name="connsiteY2" fmla="*/ 2800630 h 3486455"/>
              <a:gd name="connsiteX3" fmla="*/ 3874752 w 4034316"/>
              <a:gd name="connsiteY3" fmla="*/ 2945652 h 3486455"/>
              <a:gd name="connsiteX4" fmla="*/ 2368296 w 4034316"/>
              <a:gd name="connsiteY4" fmla="*/ 3486455 h 3486455"/>
              <a:gd name="connsiteX5" fmla="*/ 0 w 4034316"/>
              <a:gd name="connsiteY5" fmla="*/ 1118159 h 3486455"/>
              <a:gd name="connsiteX6" fmla="*/ 186113 w 4034316"/>
              <a:gd name="connsiteY6" fmla="*/ 196311 h 348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316" h="3486455">
                <a:moveTo>
                  <a:pt x="280681" y="0"/>
                </a:moveTo>
                <a:lnTo>
                  <a:pt x="4034316" y="0"/>
                </a:lnTo>
                <a:lnTo>
                  <a:pt x="4034316" y="2800630"/>
                </a:lnTo>
                <a:lnTo>
                  <a:pt x="3874752" y="2945652"/>
                </a:lnTo>
                <a:cubicBezTo>
                  <a:pt x="3465371" y="3283503"/>
                  <a:pt x="2940535" y="3486455"/>
                  <a:pt x="2368296" y="3486455"/>
                </a:cubicBezTo>
                <a:cubicBezTo>
                  <a:pt x="1060322" y="3486455"/>
                  <a:pt x="0" y="2426133"/>
                  <a:pt x="0" y="1118159"/>
                </a:cubicBezTo>
                <a:cubicBezTo>
                  <a:pt x="0" y="791166"/>
                  <a:pt x="66270" y="479650"/>
                  <a:pt x="186113" y="196311"/>
                </a:cubicBezTo>
                <a:close/>
              </a:path>
            </a:pathLst>
          </a:custGeom>
        </p:spPr>
      </p:pic>
      <p:pic>
        <p:nvPicPr>
          <p:cNvPr id="6" name="Imagen 5">
            <a:extLst>
              <a:ext uri="{FF2B5EF4-FFF2-40B4-BE49-F238E27FC236}">
                <a16:creationId xmlns:a16="http://schemas.microsoft.com/office/drawing/2014/main" id="{A7B7D343-BDE8-4F15-8AB1-F29AC6D90F60}"/>
              </a:ext>
            </a:extLst>
          </p:cNvPr>
          <p:cNvPicPr>
            <a:picLocks noChangeAspect="1"/>
          </p:cNvPicPr>
          <p:nvPr/>
        </p:nvPicPr>
        <p:blipFill rotWithShape="1">
          <a:blip r:embed="rId4"/>
          <a:srcRect l="22088" r="11556" b="2"/>
          <a:stretch/>
        </p:blipFill>
        <p:spPr>
          <a:xfrm>
            <a:off x="9053088" y="4197217"/>
            <a:ext cx="3138912" cy="2660795"/>
          </a:xfrm>
          <a:custGeom>
            <a:avLst/>
            <a:gdLst>
              <a:gd name="connsiteX0" fmla="*/ 1723644 w 3138912"/>
              <a:gd name="connsiteY0" fmla="*/ 0 h 2660795"/>
              <a:gd name="connsiteX1" fmla="*/ 3053691 w 3138912"/>
              <a:gd name="connsiteY1" fmla="*/ 627247 h 2660795"/>
              <a:gd name="connsiteX2" fmla="*/ 3138912 w 3138912"/>
              <a:gd name="connsiteY2" fmla="*/ 741211 h 2660795"/>
              <a:gd name="connsiteX3" fmla="*/ 3138912 w 3138912"/>
              <a:gd name="connsiteY3" fmla="*/ 2660795 h 2660795"/>
              <a:gd name="connsiteX4" fmla="*/ 278239 w 3138912"/>
              <a:gd name="connsiteY4" fmla="*/ 2660795 h 2660795"/>
              <a:gd name="connsiteX5" fmla="*/ 208035 w 3138912"/>
              <a:gd name="connsiteY5" fmla="*/ 2545235 h 2660795"/>
              <a:gd name="connsiteX6" fmla="*/ 0 w 3138912"/>
              <a:gd name="connsiteY6" fmla="*/ 1723644 h 2660795"/>
              <a:gd name="connsiteX7" fmla="*/ 1723644 w 3138912"/>
              <a:gd name="connsiteY7" fmla="*/ 0 h 266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12" h="2660795">
                <a:moveTo>
                  <a:pt x="1723644" y="0"/>
                </a:moveTo>
                <a:cubicBezTo>
                  <a:pt x="2259111" y="0"/>
                  <a:pt x="2737550" y="244172"/>
                  <a:pt x="3053691" y="627247"/>
                </a:cubicBezTo>
                <a:lnTo>
                  <a:pt x="3138912" y="741211"/>
                </a:lnTo>
                <a:lnTo>
                  <a:pt x="3138912" y="2660795"/>
                </a:lnTo>
                <a:lnTo>
                  <a:pt x="278239" y="2660795"/>
                </a:lnTo>
                <a:lnTo>
                  <a:pt x="208035" y="2545235"/>
                </a:lnTo>
                <a:cubicBezTo>
                  <a:pt x="75362" y="2301006"/>
                  <a:pt x="0" y="2021126"/>
                  <a:pt x="0" y="1723644"/>
                </a:cubicBezTo>
                <a:cubicBezTo>
                  <a:pt x="0" y="771702"/>
                  <a:pt x="771702" y="0"/>
                  <a:pt x="1723644" y="0"/>
                </a:cubicBezTo>
                <a:close/>
              </a:path>
            </a:pathLst>
          </a:custGeom>
        </p:spPr>
      </p:pic>
      <p:sp>
        <p:nvSpPr>
          <p:cNvPr id="2" name="Título 1">
            <a:extLst>
              <a:ext uri="{FF2B5EF4-FFF2-40B4-BE49-F238E27FC236}">
                <a16:creationId xmlns:a16="http://schemas.microsoft.com/office/drawing/2014/main" id="{34294B00-705E-476A-9A5A-ED79D4D6D2E1}"/>
              </a:ext>
            </a:extLst>
          </p:cNvPr>
          <p:cNvSpPr>
            <a:spLocks noGrp="1"/>
          </p:cNvSpPr>
          <p:nvPr>
            <p:ph type="title"/>
          </p:nvPr>
        </p:nvSpPr>
        <p:spPr>
          <a:xfrm>
            <a:off x="801098" y="1396289"/>
            <a:ext cx="5712824" cy="1325563"/>
          </a:xfrm>
        </p:spPr>
        <p:txBody>
          <a:bodyPr>
            <a:normAutofit/>
          </a:bodyPr>
          <a:lstStyle/>
          <a:p>
            <a:r>
              <a:rPr lang="es-MX" sz="2800"/>
              <a:t>¿Qué le gustaría encontrar en una posible visita a este restaurante?</a:t>
            </a:r>
            <a:br>
              <a:rPr lang="es-MX" sz="2800"/>
            </a:br>
            <a:endParaRPr lang="es-MX" sz="2800"/>
          </a:p>
        </p:txBody>
      </p:sp>
      <p:sp>
        <p:nvSpPr>
          <p:cNvPr id="3" name="Marcador de contenido 2">
            <a:extLst>
              <a:ext uri="{FF2B5EF4-FFF2-40B4-BE49-F238E27FC236}">
                <a16:creationId xmlns:a16="http://schemas.microsoft.com/office/drawing/2014/main" id="{0A8EA7DB-7231-48ED-AD39-6A1EFD9B5A0A}"/>
              </a:ext>
            </a:extLst>
          </p:cNvPr>
          <p:cNvSpPr>
            <a:spLocks noGrp="1"/>
          </p:cNvSpPr>
          <p:nvPr>
            <p:ph idx="1"/>
          </p:nvPr>
        </p:nvSpPr>
        <p:spPr>
          <a:xfrm>
            <a:off x="805543" y="2871982"/>
            <a:ext cx="4558309" cy="3181684"/>
          </a:xfrm>
        </p:spPr>
        <p:txBody>
          <a:bodyPr anchor="t">
            <a:normAutofit/>
          </a:bodyPr>
          <a:lstStyle/>
          <a:p>
            <a:endParaRPr lang="es-MX" sz="1800"/>
          </a:p>
          <a:p>
            <a:endParaRPr lang="es-MX" sz="1800"/>
          </a:p>
          <a:p>
            <a:r>
              <a:rPr lang="es-MX" sz="1800"/>
              <a:t>Internet gratuito.</a:t>
            </a:r>
          </a:p>
          <a:p>
            <a:r>
              <a:rPr lang="es-MX" sz="1800"/>
              <a:t>Enchufes para conectarse.</a:t>
            </a:r>
          </a:p>
          <a:p>
            <a:r>
              <a:rPr lang="es-MX" sz="1800"/>
              <a:t>Mesas, pisos y baños limpios.</a:t>
            </a:r>
          </a:p>
          <a:p>
            <a:r>
              <a:rPr lang="es-MX" sz="1800"/>
              <a:t>Meseros pulcros, amables y serviciales. </a:t>
            </a:r>
            <a:br>
              <a:rPr lang="es-MX" sz="1800"/>
            </a:br>
            <a:endParaRPr lang="es-MX" sz="1800"/>
          </a:p>
        </p:txBody>
      </p:sp>
    </p:spTree>
    <p:extLst>
      <p:ext uri="{BB962C8B-B14F-4D97-AF65-F5344CB8AC3E}">
        <p14:creationId xmlns:p14="http://schemas.microsoft.com/office/powerpoint/2010/main" val="353017851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2C6A2225-94AF-4BC4-98F4-77746E7B10A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25108" y="1"/>
            <a:ext cx="4666892" cy="3612937"/>
          </a:xfrm>
          <a:custGeom>
            <a:avLst/>
            <a:gdLst>
              <a:gd name="connsiteX0" fmla="*/ 192227 w 4666892"/>
              <a:gd name="connsiteY0" fmla="*/ 0 h 3612937"/>
              <a:gd name="connsiteX1" fmla="*/ 4666892 w 4666892"/>
              <a:gd name="connsiteY1" fmla="*/ 0 h 3612937"/>
              <a:gd name="connsiteX2" fmla="*/ 4666892 w 4666892"/>
              <a:gd name="connsiteY2" fmla="*/ 2643684 h 3612937"/>
              <a:gd name="connsiteX3" fmla="*/ 4657487 w 4666892"/>
              <a:gd name="connsiteY3" fmla="*/ 2656262 h 3612937"/>
              <a:gd name="connsiteX4" fmla="*/ 2628900 w 4666892"/>
              <a:gd name="connsiteY4" fmla="*/ 3612937 h 3612937"/>
              <a:gd name="connsiteX5" fmla="*/ 0 w 4666892"/>
              <a:gd name="connsiteY5" fmla="*/ 984037 h 3612937"/>
              <a:gd name="connsiteX6" fmla="*/ 118190 w 4666892"/>
              <a:gd name="connsiteY6" fmla="*/ 202283 h 3612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66892" h="3612937">
                <a:moveTo>
                  <a:pt x="192227" y="0"/>
                </a:moveTo>
                <a:lnTo>
                  <a:pt x="4666892" y="0"/>
                </a:lnTo>
                <a:lnTo>
                  <a:pt x="4666892" y="2643684"/>
                </a:lnTo>
                <a:lnTo>
                  <a:pt x="4657487" y="2656262"/>
                </a:lnTo>
                <a:cubicBezTo>
                  <a:pt x="4175308" y="3240527"/>
                  <a:pt x="3445594" y="3612937"/>
                  <a:pt x="2628900" y="3612937"/>
                </a:cubicBezTo>
                <a:cubicBezTo>
                  <a:pt x="1176999" y="3612937"/>
                  <a:pt x="0" y="2435938"/>
                  <a:pt x="0" y="984037"/>
                </a:cubicBezTo>
                <a:cubicBezTo>
                  <a:pt x="0" y="711806"/>
                  <a:pt x="41379" y="449239"/>
                  <a:pt x="118190" y="2022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648F5915-2CE1-4F74-88C5-D4366893D2D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4737" y="3918051"/>
            <a:ext cx="3587263" cy="2939948"/>
          </a:xfrm>
          <a:custGeom>
            <a:avLst/>
            <a:gdLst>
              <a:gd name="connsiteX0" fmla="*/ 2070613 w 3587263"/>
              <a:gd name="connsiteY0" fmla="*/ 0 h 2939948"/>
              <a:gd name="connsiteX1" fmla="*/ 3534758 w 3587263"/>
              <a:gd name="connsiteY1" fmla="*/ 606469 h 2939948"/>
              <a:gd name="connsiteX2" fmla="*/ 3587263 w 3587263"/>
              <a:gd name="connsiteY2" fmla="*/ 664240 h 2939948"/>
              <a:gd name="connsiteX3" fmla="*/ 3587263 w 3587263"/>
              <a:gd name="connsiteY3" fmla="*/ 2939948 h 2939948"/>
              <a:gd name="connsiteX4" fmla="*/ 193241 w 3587263"/>
              <a:gd name="connsiteY4" fmla="*/ 2939948 h 2939948"/>
              <a:gd name="connsiteX5" fmla="*/ 162719 w 3587263"/>
              <a:gd name="connsiteY5" fmla="*/ 2876589 h 2939948"/>
              <a:gd name="connsiteX6" fmla="*/ 0 w 3587263"/>
              <a:gd name="connsiteY6" fmla="*/ 2070613 h 2939948"/>
              <a:gd name="connsiteX7" fmla="*/ 2070613 w 3587263"/>
              <a:gd name="connsiteY7" fmla="*/ 0 h 2939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87263" h="2939948">
                <a:moveTo>
                  <a:pt x="2070613" y="0"/>
                </a:moveTo>
                <a:cubicBezTo>
                  <a:pt x="2642397" y="0"/>
                  <a:pt x="3160050" y="231761"/>
                  <a:pt x="3534758" y="606469"/>
                </a:cubicBezTo>
                <a:lnTo>
                  <a:pt x="3587263" y="664240"/>
                </a:lnTo>
                <a:lnTo>
                  <a:pt x="3587263" y="2939948"/>
                </a:lnTo>
                <a:lnTo>
                  <a:pt x="193241" y="2939948"/>
                </a:lnTo>
                <a:lnTo>
                  <a:pt x="162719" y="2876589"/>
                </a:lnTo>
                <a:cubicBezTo>
                  <a:pt x="57940" y="2628865"/>
                  <a:pt x="0" y="2356505"/>
                  <a:pt x="0" y="2070613"/>
                </a:cubicBezTo>
                <a:cubicBezTo>
                  <a:pt x="0" y="927045"/>
                  <a:pt x="927045" y="0"/>
                  <a:pt x="2070613"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Imagen 5">
            <a:extLst>
              <a:ext uri="{FF2B5EF4-FFF2-40B4-BE49-F238E27FC236}">
                <a16:creationId xmlns:a16="http://schemas.microsoft.com/office/drawing/2014/main" id="{55E9503F-86F1-4749-8259-FAAFA5D874ED}"/>
              </a:ext>
            </a:extLst>
          </p:cNvPr>
          <p:cNvPicPr>
            <a:picLocks noChangeAspect="1"/>
          </p:cNvPicPr>
          <p:nvPr/>
        </p:nvPicPr>
        <p:blipFill rotWithShape="1">
          <a:blip r:embed="rId2"/>
          <a:srcRect r="2076"/>
          <a:stretch/>
        </p:blipFill>
        <p:spPr>
          <a:xfrm>
            <a:off x="7689829" y="10"/>
            <a:ext cx="4502173" cy="3448209"/>
          </a:xfrm>
          <a:custGeom>
            <a:avLst/>
            <a:gdLst>
              <a:gd name="connsiteX0" fmla="*/ 205627 w 4502173"/>
              <a:gd name="connsiteY0" fmla="*/ 0 h 3448219"/>
              <a:gd name="connsiteX1" fmla="*/ 4502173 w 4502173"/>
              <a:gd name="connsiteY1" fmla="*/ 0 h 3448219"/>
              <a:gd name="connsiteX2" fmla="*/ 4502173 w 4502173"/>
              <a:gd name="connsiteY2" fmla="*/ 2368934 h 3448219"/>
              <a:gd name="connsiteX3" fmla="*/ 4365663 w 4502173"/>
              <a:gd name="connsiteY3" fmla="*/ 2551486 h 3448219"/>
              <a:gd name="connsiteX4" fmla="*/ 2464181 w 4502173"/>
              <a:gd name="connsiteY4" fmla="*/ 3448219 h 3448219"/>
              <a:gd name="connsiteX5" fmla="*/ 0 w 4502173"/>
              <a:gd name="connsiteY5" fmla="*/ 984038 h 3448219"/>
              <a:gd name="connsiteX6" fmla="*/ 193648 w 4502173"/>
              <a:gd name="connsiteY6" fmla="*/ 24867 h 3448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02173" h="3448219">
                <a:moveTo>
                  <a:pt x="205627" y="0"/>
                </a:moveTo>
                <a:lnTo>
                  <a:pt x="4502173" y="0"/>
                </a:lnTo>
                <a:lnTo>
                  <a:pt x="4502173" y="2368934"/>
                </a:lnTo>
                <a:lnTo>
                  <a:pt x="4365663" y="2551486"/>
                </a:lnTo>
                <a:cubicBezTo>
                  <a:pt x="3913696" y="3099144"/>
                  <a:pt x="3229704" y="3448219"/>
                  <a:pt x="2464181" y="3448219"/>
                </a:cubicBezTo>
                <a:cubicBezTo>
                  <a:pt x="1103251" y="3448219"/>
                  <a:pt x="0" y="2344968"/>
                  <a:pt x="0" y="984038"/>
                </a:cubicBezTo>
                <a:cubicBezTo>
                  <a:pt x="0" y="643806"/>
                  <a:pt x="68954" y="319678"/>
                  <a:pt x="193648" y="24867"/>
                </a:cubicBezTo>
                <a:close/>
              </a:path>
            </a:pathLst>
          </a:custGeom>
        </p:spPr>
      </p:pic>
      <p:pic>
        <p:nvPicPr>
          <p:cNvPr id="4" name="Imagen 3">
            <a:extLst>
              <a:ext uri="{FF2B5EF4-FFF2-40B4-BE49-F238E27FC236}">
                <a16:creationId xmlns:a16="http://schemas.microsoft.com/office/drawing/2014/main" id="{94E7DB18-DFFB-4B54-BDFD-2ED82CC44236}"/>
              </a:ext>
            </a:extLst>
          </p:cNvPr>
          <p:cNvPicPr>
            <a:picLocks noChangeAspect="1"/>
          </p:cNvPicPr>
          <p:nvPr/>
        </p:nvPicPr>
        <p:blipFill rotWithShape="1">
          <a:blip r:embed="rId3"/>
          <a:srcRect l="13651" r="20680" b="-2"/>
          <a:stretch/>
        </p:blipFill>
        <p:spPr>
          <a:xfrm>
            <a:off x="8768827" y="4082141"/>
            <a:ext cx="3423175" cy="2775859"/>
          </a:xfrm>
          <a:custGeom>
            <a:avLst/>
            <a:gdLst>
              <a:gd name="connsiteX0" fmla="*/ 1906524 w 3423175"/>
              <a:gd name="connsiteY0" fmla="*/ 0 h 2775859"/>
              <a:gd name="connsiteX1" fmla="*/ 3377691 w 3423175"/>
              <a:gd name="connsiteY1" fmla="*/ 693798 h 2775859"/>
              <a:gd name="connsiteX2" fmla="*/ 3423175 w 3423175"/>
              <a:gd name="connsiteY2" fmla="*/ 754624 h 2775859"/>
              <a:gd name="connsiteX3" fmla="*/ 3423175 w 3423175"/>
              <a:gd name="connsiteY3" fmla="*/ 2775859 h 2775859"/>
              <a:gd name="connsiteX4" fmla="*/ 211114 w 3423175"/>
              <a:gd name="connsiteY4" fmla="*/ 2775859 h 2775859"/>
              <a:gd name="connsiteX5" fmla="*/ 149824 w 3423175"/>
              <a:gd name="connsiteY5" fmla="*/ 2648629 h 2775859"/>
              <a:gd name="connsiteX6" fmla="*/ 0 w 3423175"/>
              <a:gd name="connsiteY6" fmla="*/ 1906524 h 2775859"/>
              <a:gd name="connsiteX7" fmla="*/ 1906524 w 3423175"/>
              <a:gd name="connsiteY7" fmla="*/ 0 h 2775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3175" h="2775859">
                <a:moveTo>
                  <a:pt x="1906524" y="0"/>
                </a:moveTo>
                <a:cubicBezTo>
                  <a:pt x="2498805" y="0"/>
                  <a:pt x="3028006" y="270078"/>
                  <a:pt x="3377691" y="693798"/>
                </a:cubicBezTo>
                <a:lnTo>
                  <a:pt x="3423175" y="754624"/>
                </a:lnTo>
                <a:lnTo>
                  <a:pt x="3423175" y="2775859"/>
                </a:lnTo>
                <a:lnTo>
                  <a:pt x="211114" y="2775859"/>
                </a:lnTo>
                <a:lnTo>
                  <a:pt x="149824" y="2648629"/>
                </a:lnTo>
                <a:cubicBezTo>
                  <a:pt x="53349" y="2420536"/>
                  <a:pt x="0" y="2169760"/>
                  <a:pt x="0" y="1906524"/>
                </a:cubicBezTo>
                <a:cubicBezTo>
                  <a:pt x="0" y="853580"/>
                  <a:pt x="853580" y="0"/>
                  <a:pt x="1906524" y="0"/>
                </a:cubicBezTo>
                <a:close/>
              </a:path>
            </a:pathLst>
          </a:custGeom>
        </p:spPr>
      </p:pic>
      <p:sp>
        <p:nvSpPr>
          <p:cNvPr id="2" name="Título 1">
            <a:extLst>
              <a:ext uri="{FF2B5EF4-FFF2-40B4-BE49-F238E27FC236}">
                <a16:creationId xmlns:a16="http://schemas.microsoft.com/office/drawing/2014/main" id="{D2802378-E12A-4203-8720-2E4022A6D3C9}"/>
              </a:ext>
            </a:extLst>
          </p:cNvPr>
          <p:cNvSpPr>
            <a:spLocks noGrp="1"/>
          </p:cNvSpPr>
          <p:nvPr>
            <p:ph type="title"/>
          </p:nvPr>
        </p:nvSpPr>
        <p:spPr>
          <a:xfrm>
            <a:off x="801098" y="1396289"/>
            <a:ext cx="6387102" cy="1325563"/>
          </a:xfrm>
        </p:spPr>
        <p:txBody>
          <a:bodyPr>
            <a:normAutofit/>
          </a:bodyPr>
          <a:lstStyle/>
          <a:p>
            <a:r>
              <a:rPr lang="es-MX" sz="2800"/>
              <a:t>¿Para este modelo de negocio que alternativa inmediata propone?</a:t>
            </a:r>
            <a:br>
              <a:rPr lang="es-MX" sz="2800"/>
            </a:br>
            <a:endParaRPr lang="es-MX" sz="2800"/>
          </a:p>
        </p:txBody>
      </p:sp>
      <p:sp>
        <p:nvSpPr>
          <p:cNvPr id="3" name="Marcador de contenido 2">
            <a:extLst>
              <a:ext uri="{FF2B5EF4-FFF2-40B4-BE49-F238E27FC236}">
                <a16:creationId xmlns:a16="http://schemas.microsoft.com/office/drawing/2014/main" id="{37DC8130-5465-40D9-927A-DAE744B999C8}"/>
              </a:ext>
            </a:extLst>
          </p:cNvPr>
          <p:cNvSpPr>
            <a:spLocks noGrp="1"/>
          </p:cNvSpPr>
          <p:nvPr>
            <p:ph idx="1"/>
          </p:nvPr>
        </p:nvSpPr>
        <p:spPr>
          <a:xfrm>
            <a:off x="805542" y="2547891"/>
            <a:ext cx="6884285" cy="4101483"/>
          </a:xfrm>
        </p:spPr>
        <p:txBody>
          <a:bodyPr anchor="t">
            <a:normAutofit/>
          </a:bodyPr>
          <a:lstStyle/>
          <a:p>
            <a:r>
              <a:rPr lang="es-MX" sz="1600" dirty="0"/>
              <a:t>La alternativa es que Vips regrese a ser el Vips tradicional cumpliendo con todas las características de un restaurante confiable: productos de calidad, con buena presentación (aunque esto implique subir un poco el costo del producto) , un restaurante limpio y tranquilo, con música casual y meseros amables que nos reciben siempre con una sonrisa. </a:t>
            </a:r>
          </a:p>
          <a:p>
            <a:r>
              <a:rPr lang="es-MX" sz="1600" dirty="0"/>
              <a:t>Identificamos que estas son las características que hacen un restaurante. Agregarle cosas para tratar de enaltecerlo parece no haber tenido el suficiente impacto. Sin embargo, si los clientes actuales tienen nietos o hijos, y descubren que la calidad de la comida y el servicio han mejorado, además de que las instalaciones son cómodas, es probable que inviten a sus familiares a probar la comida. </a:t>
            </a:r>
          </a:p>
          <a:p>
            <a:r>
              <a:rPr lang="es-MX" sz="1600" dirty="0"/>
              <a:t>De esa forma, se atraen clientes jóvenes poco a poco. Lo ideal sería tener conexión a internet gratuita y rápida y enchufes para conectar dispositivos electrónicos además de entretenimiento para los niños. </a:t>
            </a:r>
            <a:br>
              <a:rPr lang="es-MX" sz="1600" dirty="0"/>
            </a:br>
            <a:endParaRPr lang="es-MX" sz="1600" dirty="0"/>
          </a:p>
        </p:txBody>
      </p:sp>
    </p:spTree>
    <p:extLst>
      <p:ext uri="{BB962C8B-B14F-4D97-AF65-F5344CB8AC3E}">
        <p14:creationId xmlns:p14="http://schemas.microsoft.com/office/powerpoint/2010/main" val="25237842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451</Words>
  <Application>Microsoft Office PowerPoint</Application>
  <PresentationFormat>Panorámica</PresentationFormat>
  <Paragraphs>34</Paragraphs>
  <Slides>9</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9</vt:i4>
      </vt:variant>
    </vt:vector>
  </HeadingPairs>
  <TitlesOfParts>
    <vt:vector size="13" baseType="lpstr">
      <vt:lpstr>Arial</vt:lpstr>
      <vt:lpstr>Calibri</vt:lpstr>
      <vt:lpstr>Calibri Light</vt:lpstr>
      <vt:lpstr>Tema de Office</vt:lpstr>
      <vt:lpstr>Foro de Innovación</vt:lpstr>
      <vt:lpstr>Vips</vt:lpstr>
      <vt:lpstr>Antecedentes</vt:lpstr>
      <vt:lpstr>Preguntas</vt:lpstr>
      <vt:lpstr>¿Qué innovaciones en el servicio de los trabajadores propone? </vt:lpstr>
      <vt:lpstr>¿Qué mejoras en la tecnología podrían mejorar la cadena de valor? </vt:lpstr>
      <vt:lpstr>¿Cuáles son las razones que usted considera por la que los jóvenes (de 18 a 28 años) no asistirán a este restaurante? </vt:lpstr>
      <vt:lpstr>¿Qué le gustaría encontrar en una posible visita a este restaurante? </vt:lpstr>
      <vt:lpstr>¿Para este modelo de negocio que alternativa inmediata propone?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Foro de Innovación</dc:title>
  <dc:creator>Nicolás Gazzolo Varela</dc:creator>
  <cp:lastModifiedBy>Nicolás Gazzolo Varela</cp:lastModifiedBy>
  <cp:revision>8</cp:revision>
  <dcterms:created xsi:type="dcterms:W3CDTF">2018-04-17T03:36:08Z</dcterms:created>
  <dcterms:modified xsi:type="dcterms:W3CDTF">2018-04-17T05:05:34Z</dcterms:modified>
</cp:coreProperties>
</file>

<file path=docProps/thumbnail.jpeg>
</file>